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5"/>
  </p:notesMasterIdLst>
  <p:sldIdLst>
    <p:sldId id="258" r:id="rId2"/>
    <p:sldId id="259" r:id="rId3"/>
    <p:sldId id="290" r:id="rId4"/>
    <p:sldId id="313" r:id="rId5"/>
    <p:sldId id="278" r:id="rId6"/>
    <p:sldId id="305" r:id="rId7"/>
    <p:sldId id="291" r:id="rId8"/>
    <p:sldId id="312" r:id="rId9"/>
    <p:sldId id="280" r:id="rId10"/>
    <p:sldId id="310" r:id="rId11"/>
    <p:sldId id="306" r:id="rId12"/>
    <p:sldId id="309" r:id="rId13"/>
    <p:sldId id="3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4"/>
    <p:restoredTop sz="86442"/>
  </p:normalViewPr>
  <p:slideViewPr>
    <p:cSldViewPr snapToGrid="0" snapToObjects="1">
      <p:cViewPr varScale="1">
        <p:scale>
          <a:sx n="74" d="100"/>
          <a:sy n="74" d="100"/>
        </p:scale>
        <p:origin x="1358" y="67"/>
      </p:cViewPr>
      <p:guideLst>
        <p:guide orient="horz" pos="2064"/>
        <p:guide pos="3840"/>
      </p:guideLst>
    </p:cSldViewPr>
  </p:slideViewPr>
  <p:outlineViewPr>
    <p:cViewPr>
      <p:scale>
        <a:sx n="33" d="100"/>
        <a:sy n="33" d="100"/>
      </p:scale>
      <p:origin x="0" y="-101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7CA52-1ACC-1344-90A4-6AB164CBEDD0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A1B92-7784-A145-9713-69F07AE01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4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1B92-7784-A145-9713-69F07AE019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brief outline of the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1B92-7784-A145-9713-69F07AE019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8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introduce the dose point kernels.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1B92-7784-A145-9713-69F07AE019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 map/matrix is patient specific.</a:t>
            </a:r>
          </a:p>
          <a:p>
            <a:r>
              <a:rPr lang="en-US" dirty="0"/>
              <a:t>Dose point kernels are physics related and beta </a:t>
            </a:r>
            <a:r>
              <a:rPr lang="en-US"/>
              <a:t>radionuclides specific.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1B92-7784-A145-9713-69F07AE019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define a spherical phantom with source at the center of the phantom. And we employed two slightly different formalism for the dose point kernels calculations.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1B92-7784-A145-9713-69F07AE019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71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Density of tissues are included in X90, and not included in </a:t>
            </a:r>
            <a:r>
              <a:rPr lang="en-US" dirty="0" err="1"/>
              <a:t>Rcsda</a:t>
            </a:r>
            <a:r>
              <a:rPr lang="en-US" dirty="0"/>
              <a:t>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1B92-7784-A145-9713-69F07AE019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2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Dose point kernels are similar when scaled with X90 regardless of the tissue types.</a:t>
            </a:r>
          </a:p>
          <a:p>
            <a:r>
              <a:rPr lang="en-US" dirty="0"/>
              <a:t>Attenuation is greater in less dense tissues such as lung, however if we make a comparison with water then kernels are </a:t>
            </a:r>
            <a:r>
              <a:rPr lang="en-US" dirty="0" err="1"/>
              <a:t>shrinked</a:t>
            </a:r>
            <a:r>
              <a:rPr lang="en-US" dirty="0"/>
              <a:t> towards the origin as shown in figure (d).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1B92-7784-A145-9713-69F07AE019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20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 the Lu177 in several tissue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1B92-7784-A145-9713-69F07AE019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48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1B92-7784-A145-9713-69F07AE019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9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8D7680D-E7C8-7643-BEFD-F7A179B77B7C}"/>
              </a:ext>
            </a:extLst>
          </p:cNvPr>
          <p:cNvSpPr/>
          <p:nvPr/>
        </p:nvSpPr>
        <p:spPr>
          <a:xfrm>
            <a:off x="2" y="-9427"/>
            <a:ext cx="4858439" cy="6389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E9240D-8DC8-9444-8E0C-74703A71842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858439" y="-18854"/>
            <a:ext cx="7333560" cy="6356621"/>
          </a:xfrm>
          <a:solidFill>
            <a:schemeClr val="bg2"/>
          </a:solidFill>
        </p:spPr>
        <p:txBody>
          <a:bodyPr anchor="ctr" anchorCtr="0"/>
          <a:lstStyle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D893F-4580-B544-83D6-ED7E385EA0E6}"/>
              </a:ext>
            </a:extLst>
          </p:cNvPr>
          <p:cNvCxnSpPr>
            <a:cxnSpLocks/>
          </p:cNvCxnSpPr>
          <p:nvPr/>
        </p:nvCxnSpPr>
        <p:spPr>
          <a:xfrm>
            <a:off x="375167" y="1010339"/>
            <a:ext cx="4114800" cy="0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3B8C66D2-8B0E-D644-958B-ADC9E569A6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4981" y="1230679"/>
            <a:ext cx="4083969" cy="2294721"/>
          </a:xfrm>
        </p:spPr>
        <p:txBody>
          <a:bodyPr anchor="t" anchorCtr="0">
            <a:normAutofit/>
          </a:bodyPr>
          <a:lstStyle>
            <a:lvl1pPr marL="0" indent="0">
              <a:buNone/>
              <a:defRPr sz="3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F41F2469-CF29-2044-8249-860BE15EF3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4981" y="3756755"/>
            <a:ext cx="4083969" cy="116778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Additional Content Here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04E17178-3A66-6644-B095-68F890E50C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4981" y="5871992"/>
            <a:ext cx="4083969" cy="41864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XX, 2018</a:t>
            </a:r>
          </a:p>
        </p:txBody>
      </p:sp>
      <p:sp>
        <p:nvSpPr>
          <p:cNvPr id="31" name="Footer Placeholder 6">
            <a:extLst>
              <a:ext uri="{FF2B5EF4-FFF2-40B4-BE49-F238E27FC236}">
                <a16:creationId xmlns:a16="http://schemas.microsoft.com/office/drawing/2014/main" id="{B7F2E224-3E28-734C-8581-2AE71B6C88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3192" y="6389784"/>
            <a:ext cx="6365827" cy="4341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Unit Name Here &gt;&gt; Go to View &gt;&gt; Header/Footer</a:t>
            </a:r>
          </a:p>
        </p:txBody>
      </p:sp>
    </p:spTree>
    <p:extLst>
      <p:ext uri="{BB962C8B-B14F-4D97-AF65-F5344CB8AC3E}">
        <p14:creationId xmlns:p14="http://schemas.microsoft.com/office/powerpoint/2010/main" val="3405527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Bullet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FBD3-7012-E344-8CD9-02DDF7B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BBA8B-5C71-6241-BCD3-E43501C0B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700284" cy="4351338"/>
          </a:xfrm>
        </p:spPr>
        <p:txBody>
          <a:bodyPr/>
          <a:lstStyle>
            <a:lvl1pPr>
              <a:spcAft>
                <a:spcPts val="450"/>
              </a:spcAft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AA54C5-966A-2547-ADF1-C8A29D9AA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3192" y="6391656"/>
            <a:ext cx="6846595" cy="4341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Unit Name Here &gt;&gt; Go to View &gt;&gt; Header/Footer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A74C90-07AF-2A4B-B930-56D31F5072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66037" y="1797052"/>
            <a:ext cx="4061675" cy="362555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645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FBD3-7012-E344-8CD9-02DDF7B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BBA8B-5C71-6241-BCD3-E43501C0B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spcAft>
                <a:spcPts val="450"/>
              </a:spcAft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AA54C5-966A-2547-ADF1-C8A29D9AA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3193" y="6391656"/>
            <a:ext cx="7044556" cy="4341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Unit Name Here &gt;&gt; Go to View &gt;&gt; Header/Footer</a:t>
            </a:r>
          </a:p>
        </p:txBody>
      </p:sp>
    </p:spTree>
    <p:extLst>
      <p:ext uri="{BB962C8B-B14F-4D97-AF65-F5344CB8AC3E}">
        <p14:creationId xmlns:p14="http://schemas.microsoft.com/office/powerpoint/2010/main" val="148645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 -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FBD3-7012-E344-8CD9-02DDF7B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BBA8B-5C71-6241-BCD3-E43501C0B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305991" indent="-298847">
              <a:spcAft>
                <a:spcPts val="450"/>
              </a:spcAft>
              <a:buSzPct val="105000"/>
              <a:buFontTx/>
              <a:buBlip>
                <a:blip r:embed="rId2"/>
              </a:buBlip>
              <a:tabLst/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AA54C5-966A-2547-ADF1-C8A29D9AA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3193" y="6389784"/>
            <a:ext cx="6431815" cy="4341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Unit Name Here &gt;&gt; Go to View &gt;&gt; Header/Footer</a:t>
            </a:r>
          </a:p>
        </p:txBody>
      </p:sp>
    </p:spTree>
    <p:extLst>
      <p:ext uri="{BB962C8B-B14F-4D97-AF65-F5344CB8AC3E}">
        <p14:creationId xmlns:p14="http://schemas.microsoft.com/office/powerpoint/2010/main" val="3314519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ullet Slide - Checkma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FBD3-7012-E344-8CD9-02DDF7B6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BBA8B-5C71-6241-BCD3-E43501C0B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305991" indent="-298847">
              <a:spcAft>
                <a:spcPts val="450"/>
              </a:spcAft>
              <a:buSzPct val="105000"/>
              <a:buFontTx/>
              <a:buBlip>
                <a:blip r:embed="rId2"/>
              </a:buBlip>
              <a:tabLst/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AA54C5-966A-2547-ADF1-C8A29D9AA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3192" y="6389784"/>
            <a:ext cx="6639205" cy="4341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Unit Name Here &gt;&gt; Go to View &gt;&gt; Header/Footer</a:t>
            </a:r>
          </a:p>
        </p:txBody>
      </p:sp>
    </p:spTree>
    <p:extLst>
      <p:ext uri="{BB962C8B-B14F-4D97-AF65-F5344CB8AC3E}">
        <p14:creationId xmlns:p14="http://schemas.microsoft.com/office/powerpoint/2010/main" val="201404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4A94-DAEA-0B4D-A560-6B0D29C9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7F293-DDBE-6C43-B409-42B316BDC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0BAA6-F216-4E47-A454-29DB58A39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AAA60-DAB6-0A4B-BBB9-1D32AB9AC5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3192" y="6391656"/>
            <a:ext cx="6346973" cy="4341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Unit Name Here &gt;&gt; Go to View &gt;&gt; Header/Footer</a:t>
            </a:r>
          </a:p>
        </p:txBody>
      </p:sp>
    </p:spTree>
    <p:extLst>
      <p:ext uri="{BB962C8B-B14F-4D97-AF65-F5344CB8AC3E}">
        <p14:creationId xmlns:p14="http://schemas.microsoft.com/office/powerpoint/2010/main" val="232075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ith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CE28F-38A5-DE42-9231-928F7032A2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3193" y="6391656"/>
            <a:ext cx="7346215" cy="4341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Unit Name Here &gt;&gt; Go to View &gt;&gt; Header/Footer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6CB8017-7E7F-9B49-9B4B-B9336EB3F2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3348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DF2F51-43AF-EB4F-AFBB-B545D7ECB4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39900" y="1613790"/>
            <a:ext cx="2100575" cy="507831"/>
          </a:xfrm>
          <a:solidFill>
            <a:schemeClr val="accent1"/>
          </a:solidFill>
        </p:spPr>
        <p:txBody>
          <a:bodyPr vert="horz" wrap="none" lIns="91440" anchor="ctr" anchorCtr="0">
            <a:spAutoFit/>
          </a:bodyPr>
          <a:lstStyle>
            <a:lvl1pPr marL="0" indent="0">
              <a:buNone/>
              <a:defRPr sz="3000" b="1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16235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8A53FEB-EECE-604B-823F-810D824B4F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" y="0"/>
            <a:ext cx="7459281" cy="6336290"/>
          </a:xfrm>
        </p:spPr>
        <p:txBody>
          <a:bodyPr wrap="none" anchor="ctr" anchorCtr="0"/>
          <a:lstStyle>
            <a:lvl1pPr marL="0" indent="0"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E2033-42DC-6F47-BA67-5A3FE4333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3193" y="6391656"/>
            <a:ext cx="7066089" cy="4341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Insert Unit Name Here &gt;&gt; Go to View &gt;&gt; Header/Footer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F9CB07-5AF2-9B4A-B86C-EAAE286C41A3}"/>
              </a:ext>
            </a:extLst>
          </p:cNvPr>
          <p:cNvSpPr/>
          <p:nvPr/>
        </p:nvSpPr>
        <p:spPr>
          <a:xfrm>
            <a:off x="7459665" y="-1"/>
            <a:ext cx="4732337" cy="63457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D893F-4580-B544-83D6-ED7E385EA0E6}"/>
              </a:ext>
            </a:extLst>
          </p:cNvPr>
          <p:cNvCxnSpPr>
            <a:cxnSpLocks/>
          </p:cNvCxnSpPr>
          <p:nvPr/>
        </p:nvCxnSpPr>
        <p:spPr>
          <a:xfrm>
            <a:off x="7781925" y="2552700"/>
            <a:ext cx="411480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>
            <a:extLst>
              <a:ext uri="{FF2B5EF4-FFF2-40B4-BE49-F238E27FC236}">
                <a16:creationId xmlns:a16="http://schemas.microsoft.com/office/drawing/2014/main" id="{00D2CBF2-4A18-2345-BEF9-12E50BADA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5" r="88267"/>
          <a:stretch/>
        </p:blipFill>
        <p:spPr bwMode="auto">
          <a:xfrm>
            <a:off x="7694483" y="2817258"/>
            <a:ext cx="410780" cy="30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233CEFE-0465-164B-A7FC-DA89EC13E8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01740" y="171451"/>
            <a:ext cx="4083969" cy="2309813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0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AEA2DC-2F40-D344-B961-344ADAEE45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18475" y="2738439"/>
            <a:ext cx="3767139" cy="652462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Address goes here</a:t>
            </a:r>
          </a:p>
          <a:p>
            <a:pPr lvl="0"/>
            <a:r>
              <a:rPr lang="en-US" dirty="0"/>
              <a:t>City, ST ZIP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9528BCA-18EF-8449-8A17-21BBC85136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8475" y="3505620"/>
            <a:ext cx="3767139" cy="46747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319-XXX-XXXX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ACD9A33F-60C5-284B-9D46-72E5B5783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8475" y="3968328"/>
            <a:ext cx="3767139" cy="46747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/>
              <a:t>URL.uiowa.edu</a:t>
            </a:r>
            <a:endParaRPr lang="en-US" dirty="0"/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8E9CD933-E414-1145-9754-ACBFFF5962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8475" y="4442053"/>
            <a:ext cx="3767139" cy="46747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/>
              <a:t>facebook.com</a:t>
            </a:r>
            <a:r>
              <a:rPr lang="en-US" dirty="0"/>
              <a:t>/URL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71AC9B4-FCC0-5642-81E4-7080E62B0E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18475" y="4926795"/>
            <a:ext cx="3767139" cy="46747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0523A405-5F07-2F4D-B77F-90515157D8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8475" y="5411537"/>
            <a:ext cx="3767139" cy="46747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 b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 err="1"/>
              <a:t>contact@uiowa.edu</a:t>
            </a:r>
            <a:endParaRPr lang="en-US" dirty="0"/>
          </a:p>
        </p:txBody>
      </p:sp>
      <p:pic>
        <p:nvPicPr>
          <p:cNvPr id="19" name="Picture 14">
            <a:extLst>
              <a:ext uri="{FF2B5EF4-FFF2-40B4-BE49-F238E27FC236}">
                <a16:creationId xmlns:a16="http://schemas.microsoft.com/office/drawing/2014/main" id="{57571D24-5A75-6D4A-859D-0B99A9B5D00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t="17793" r="65583" b="1163"/>
          <a:stretch/>
        </p:blipFill>
        <p:spPr bwMode="auto">
          <a:xfrm>
            <a:off x="7719883" y="3619397"/>
            <a:ext cx="439917" cy="29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8A2579D0-F259-4C48-8704-136FA35A45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9" t="17729" r="46516" b="1227"/>
          <a:stretch/>
        </p:blipFill>
        <p:spPr bwMode="auto">
          <a:xfrm>
            <a:off x="7669344" y="4065506"/>
            <a:ext cx="439917" cy="29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6021253C-4C48-E74E-B11A-D6AD9003536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7" t="17729" r="23418" b="1227"/>
          <a:stretch/>
        </p:blipFill>
        <p:spPr bwMode="auto">
          <a:xfrm>
            <a:off x="7707052" y="4536846"/>
            <a:ext cx="439917" cy="29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9E2D6489-247C-524E-A2FC-4CE9A6832A3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7" t="17729" r="2138" b="1227"/>
          <a:stretch/>
        </p:blipFill>
        <p:spPr bwMode="auto">
          <a:xfrm>
            <a:off x="7681914" y="5017613"/>
            <a:ext cx="439917" cy="29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5CCAD-BF56-8F42-846C-2C755FC3C1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0762" y="5519262"/>
            <a:ext cx="519529" cy="31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E08D1C-0D5E-8F4C-B630-327D35C2851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7B1A84-3AF2-7441-BD04-40E17B406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6F7B5-A644-9644-B0CB-54E848DBB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23AB8D-52FB-394A-A04E-FEB81257F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1885" y="6381946"/>
            <a:ext cx="6065475" cy="441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Insert Unit Name Here &gt;&gt; Go to View &gt;&gt; Header/Footer</a:t>
            </a:r>
          </a:p>
        </p:txBody>
      </p:sp>
    </p:spTree>
    <p:extLst>
      <p:ext uri="{BB962C8B-B14F-4D97-AF65-F5344CB8AC3E}">
        <p14:creationId xmlns:p14="http://schemas.microsoft.com/office/powerpoint/2010/main" val="3165692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tif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FD0F-988F-7246-A7A9-961C564F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460" y="645363"/>
            <a:ext cx="9567080" cy="9530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Measurements of dose point kernels using GATE Monte Carlo toolkit for personalized convolution dosimetry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E3AD4-AD41-E64D-B5E1-73F177983FCF}"/>
              </a:ext>
            </a:extLst>
          </p:cNvPr>
          <p:cNvSpPr/>
          <p:nvPr/>
        </p:nvSpPr>
        <p:spPr>
          <a:xfrm>
            <a:off x="1716773" y="1937983"/>
            <a:ext cx="875845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400" dirty="0"/>
              <a:t>Ashok Tiwari</a:t>
            </a:r>
            <a:r>
              <a:rPr lang="en-US" sz="2400" baseline="30000" dirty="0"/>
              <a:t>1,2</a:t>
            </a:r>
            <a:r>
              <a:rPr lang="en-US" sz="2400" dirty="0"/>
              <a:t>, Stephen A. Graves</a:t>
            </a:r>
            <a:r>
              <a:rPr lang="en-US" sz="2400" baseline="30000" dirty="0"/>
              <a:t>3</a:t>
            </a:r>
            <a:r>
              <a:rPr lang="en-US" sz="2400" dirty="0"/>
              <a:t>, John Sunderland</a:t>
            </a:r>
            <a:r>
              <a:rPr lang="en-US" sz="2400" baseline="30000" dirty="0"/>
              <a:t>1,2</a:t>
            </a:r>
            <a:endParaRPr lang="en-US" sz="2400" dirty="0"/>
          </a:p>
          <a:p>
            <a:pPr algn="ctr"/>
            <a:endParaRPr lang="en-US" dirty="0"/>
          </a:p>
          <a:p>
            <a:pPr algn="ctr"/>
            <a:r>
              <a:rPr lang="en-US" baseline="30000" dirty="0"/>
              <a:t>1</a:t>
            </a:r>
            <a:r>
              <a:rPr lang="en-US" dirty="0"/>
              <a:t>Department of Radiology, University of Iowa Hospitals and Clinics, IA</a:t>
            </a:r>
          </a:p>
          <a:p>
            <a:pPr algn="ctr"/>
            <a:r>
              <a:rPr lang="en-US" baseline="30000" dirty="0"/>
              <a:t>2</a:t>
            </a:r>
            <a:r>
              <a:rPr lang="en-US" dirty="0"/>
              <a:t>Department of Physics, University of Iowa, Iowa City, IA</a:t>
            </a:r>
          </a:p>
          <a:p>
            <a:pPr algn="ctr"/>
            <a:r>
              <a:rPr lang="en-US" baseline="30000" dirty="0"/>
              <a:t>3</a:t>
            </a:r>
            <a:r>
              <a:rPr lang="en-US" dirty="0"/>
              <a:t>Department of Radiation Oncology, University of Iowa Hospitals and Clinics, IA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SNMMI Annual Meeting, Anaheim, CA</a:t>
            </a:r>
          </a:p>
          <a:p>
            <a:pPr algn="ctr"/>
            <a:r>
              <a:rPr lang="en-US" dirty="0"/>
              <a:t>June 24,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56CE3-4507-D647-9689-681CA09F9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1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5B08-C6CA-C243-BE2A-6D8B8D130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485" y="252074"/>
            <a:ext cx="8378977" cy="410285"/>
          </a:xfrm>
        </p:spPr>
        <p:txBody>
          <a:bodyPr>
            <a:noAutofit/>
          </a:bodyPr>
          <a:lstStyle/>
          <a:p>
            <a:r>
              <a:rPr lang="en-US" sz="2800" dirty="0"/>
              <a:t>Results: </a:t>
            </a:r>
            <a:r>
              <a:rPr lang="en-US" sz="2800" b="0" dirty="0"/>
              <a:t>(ii) beta radionuclides dose point kernels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4AE79-129B-1347-B6FC-D4A456626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935" y="855631"/>
            <a:ext cx="3558639" cy="2442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30C0AF-303E-C04D-AE9C-57ECFC51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51" y="855631"/>
            <a:ext cx="3564912" cy="2442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1D4160-39D8-B444-B50F-E84DF7023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594" y="3422550"/>
            <a:ext cx="3499980" cy="2499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81BDD9-0E19-A848-855B-3D864A3E7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551" y="3300688"/>
            <a:ext cx="3513269" cy="274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C1678-5127-B146-A5B4-FF5D068AE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A8F5-21CE-4471-B01D-B8B6821A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486" y="320704"/>
            <a:ext cx="7886700" cy="562153"/>
          </a:xfrm>
        </p:spPr>
        <p:txBody>
          <a:bodyPr>
            <a:normAutofit/>
          </a:bodyPr>
          <a:lstStyle/>
          <a:p>
            <a:r>
              <a:rPr lang="en-US" sz="2800" b="0" dirty="0"/>
              <a:t> Impact of tissue type on dose point kernels?</a:t>
            </a:r>
            <a:endParaRPr lang="en-US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6A9F7F-DAC2-8D4F-8046-7A5EEC63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8311" y="860422"/>
            <a:ext cx="3782994" cy="250482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02B91A-9D03-0A41-8500-5B76498BB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508" y="768286"/>
            <a:ext cx="3782994" cy="2623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C38C8-1995-C243-9BDE-645C7B6ED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311" y="3237356"/>
            <a:ext cx="3893182" cy="2808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6E357F-425F-6646-BBBA-C90043EB9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257" y="3329532"/>
            <a:ext cx="3516840" cy="2623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B6652-415B-D745-B386-570A4FA95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6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DC269-4B7A-41E7-8281-F6DB2313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979" y="494960"/>
            <a:ext cx="3145810" cy="636360"/>
          </a:xfrm>
        </p:spPr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A384-1F42-47A9-9E64-A9A243338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979" y="1391387"/>
            <a:ext cx="9956042" cy="4351338"/>
          </a:xfrm>
        </p:spPr>
        <p:txBody>
          <a:bodyPr>
            <a:normAutofit/>
          </a:bodyPr>
          <a:lstStyle/>
          <a:p>
            <a:r>
              <a:rPr lang="en-US" dirty="0"/>
              <a:t>Dose point kernels of monoenergetic electrons (0.015-10) MeV and radionuclides beta emitters has been simulated</a:t>
            </a:r>
          </a:p>
          <a:p>
            <a:r>
              <a:rPr lang="en-US" dirty="0"/>
              <a:t>Minimal discrepancies are observed between water and other tissues kernels when scaled with X</a:t>
            </a:r>
            <a:r>
              <a:rPr lang="en-US" baseline="-25000" dirty="0"/>
              <a:t>90</a:t>
            </a:r>
            <a:r>
              <a:rPr lang="en-US" dirty="0"/>
              <a:t> for all simulated isotopes</a:t>
            </a:r>
          </a:p>
          <a:p>
            <a:r>
              <a:rPr lang="en-US" dirty="0">
                <a:solidFill>
                  <a:srgbClr val="0070C0"/>
                </a:solidFill>
              </a:rPr>
              <a:t>Impact of tissue type has been found to be minimal for purposes of dosimetry</a:t>
            </a:r>
          </a:p>
          <a:p>
            <a:r>
              <a:rPr lang="en-US" dirty="0">
                <a:solidFill>
                  <a:srgbClr val="0070C0"/>
                </a:solidFill>
              </a:rPr>
              <a:t>Use of single kernel generated in water may be sufficient for 3D dose calculations</a:t>
            </a:r>
          </a:p>
          <a:p>
            <a:r>
              <a:rPr lang="en-US" dirty="0"/>
              <a:t>Future work is targeting experimental validation of dose point kernels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3D9E7-8ADC-F941-9716-C3B0DBAE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0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3D9E7-8ADC-F941-9716-C3B0DBAE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5C0CCC-1F3D-B44E-BD88-05ADC7C93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9306" y="1560376"/>
            <a:ext cx="3717762" cy="3373259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18CF165-E41C-D044-BFEF-64319B39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06" y="441393"/>
            <a:ext cx="5013960" cy="590216"/>
          </a:xfrm>
        </p:spPr>
        <p:txBody>
          <a:bodyPr>
            <a:normAutofit/>
          </a:bodyPr>
          <a:lstStyle/>
          <a:p>
            <a:r>
              <a:rPr lang="en-US" sz="2800" dirty="0"/>
              <a:t>Experimental validation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9C5274-4FAF-694F-BC5F-1DB1BDCFC5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34" y="2079446"/>
            <a:ext cx="5013960" cy="255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249E28-8105-D04F-AF11-DF0A079FBF71}"/>
              </a:ext>
            </a:extLst>
          </p:cNvPr>
          <p:cNvSpPr txBox="1"/>
          <p:nvPr/>
        </p:nvSpPr>
        <p:spPr>
          <a:xfrm>
            <a:off x="797311" y="4932925"/>
            <a:ext cx="491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1: detector geometry with </a:t>
            </a:r>
            <a:r>
              <a:rPr lang="en-US" dirty="0" err="1"/>
              <a:t>Gafchromic</a:t>
            </a:r>
            <a:r>
              <a:rPr lang="en-US" dirty="0"/>
              <a:t> films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30475-33F6-8B42-88F5-50DE22B0161D}"/>
              </a:ext>
            </a:extLst>
          </p:cNvPr>
          <p:cNvSpPr txBox="1"/>
          <p:nvPr/>
        </p:nvSpPr>
        <p:spPr>
          <a:xfrm>
            <a:off x="6140299" y="4905629"/>
            <a:ext cx="514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2: detector geometry equipped with TLDs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684BB8-2A5B-4E43-9DF9-DFB3305F16F1}"/>
              </a:ext>
            </a:extLst>
          </p:cNvPr>
          <p:cNvCxnSpPr/>
          <p:nvPr/>
        </p:nvCxnSpPr>
        <p:spPr>
          <a:xfrm flipV="1">
            <a:off x="7264934" y="1682126"/>
            <a:ext cx="586853" cy="668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2BA330-DD81-E54A-AB97-5B81B20E6870}"/>
              </a:ext>
            </a:extLst>
          </p:cNvPr>
          <p:cNvSpPr txBox="1"/>
          <p:nvPr/>
        </p:nvSpPr>
        <p:spPr>
          <a:xfrm>
            <a:off x="7851787" y="1468679"/>
            <a:ext cx="2047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TLD cavities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39DD9E-CBFC-894A-87FE-38B99D4BD0C2}"/>
              </a:ext>
            </a:extLst>
          </p:cNvPr>
          <p:cNvCxnSpPr/>
          <p:nvPr/>
        </p:nvCxnSpPr>
        <p:spPr>
          <a:xfrm flipV="1">
            <a:off x="7155752" y="1682126"/>
            <a:ext cx="2274851" cy="1197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45C0F0-D71E-D34F-BC68-3C28746AB1A2}"/>
              </a:ext>
            </a:extLst>
          </p:cNvPr>
          <p:cNvSpPr txBox="1"/>
          <p:nvPr/>
        </p:nvSpPr>
        <p:spPr>
          <a:xfrm>
            <a:off x="9475870" y="1437901"/>
            <a:ext cx="918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24824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1813-597A-D04C-A56F-A8D4CA01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275" y="498122"/>
            <a:ext cx="2180191" cy="939622"/>
          </a:xfrm>
        </p:spPr>
        <p:txBody>
          <a:bodyPr>
            <a:normAutofit/>
          </a:bodyPr>
          <a:lstStyle/>
          <a:p>
            <a:r>
              <a:rPr lang="en-US" sz="2800" dirty="0"/>
              <a:t>Outline</a:t>
            </a:r>
            <a:r>
              <a:rPr lang="en-US" sz="25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F7593-F31F-F34E-B0FB-673E9B15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6275" y="1611260"/>
            <a:ext cx="7195369" cy="3635479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Methodologies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marL="7144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144" indent="0">
              <a:buNone/>
            </a:pPr>
            <a:endParaRPr lang="en-US" dirty="0"/>
          </a:p>
          <a:p>
            <a:pPr marL="7144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5C322-433F-DD44-B23B-0DD6B10C9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3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655D-213A-D549-9FAE-2C224E247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060" y="411616"/>
            <a:ext cx="7886700" cy="607331"/>
          </a:xfrm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8499-0EB2-F842-AAA7-3B700417B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060" y="1368046"/>
            <a:ext cx="1018123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Dose Point Kernels (DPKs):</a:t>
            </a:r>
          </a:p>
          <a:p>
            <a:pPr lvl="1"/>
            <a:r>
              <a:rPr lang="en-US" sz="2000" dirty="0"/>
              <a:t>are defined as energy deposition profiles from a point isotropic sources</a:t>
            </a:r>
            <a:endParaRPr lang="en-US" sz="1400" dirty="0"/>
          </a:p>
          <a:p>
            <a:pPr lvl="1"/>
            <a:r>
              <a:rPr lang="en-US" sz="2000" dirty="0"/>
              <a:t>method to compute the absorbed dose from the non-uniform activity or high gradient activity distributions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Usefulness of kernels?</a:t>
            </a:r>
          </a:p>
          <a:p>
            <a:pPr lvl="1"/>
            <a:r>
              <a:rPr lang="en-US" sz="2000" dirty="0"/>
              <a:t>Convolution dosimetry: calculate the dose distributions using the convolution of 3D-dose kernel matrix with cumulated activity map furnished by quantitative SPECT/CT or PET/CT images</a:t>
            </a:r>
            <a:r>
              <a:rPr lang="en-US" sz="1400" dirty="0"/>
              <a:t>.</a:t>
            </a:r>
          </a:p>
          <a:p>
            <a:pPr lvl="1"/>
            <a:r>
              <a:rPr lang="en-US" sz="2000" dirty="0"/>
              <a:t>Cumulated activity is represented by area under the time activity curve</a:t>
            </a:r>
          </a:p>
          <a:p>
            <a:r>
              <a:rPr lang="en-US" sz="2000" dirty="0"/>
              <a:t>Ultimate goal: patient-specific dosimetry</a:t>
            </a:r>
          </a:p>
          <a:p>
            <a:pPr marL="7144" indent="0">
              <a:buNone/>
            </a:pPr>
            <a:endParaRPr lang="en-US" sz="2000" dirty="0"/>
          </a:p>
          <a:p>
            <a:pPr marL="7144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7144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5E8B9-53C6-164E-B153-AFBF26ED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3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4655D-213A-D549-9FAE-2C224E247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610" y="489471"/>
            <a:ext cx="4622173" cy="516255"/>
          </a:xfrm>
        </p:spPr>
        <p:txBody>
          <a:bodyPr>
            <a:normAutofit/>
          </a:bodyPr>
          <a:lstStyle/>
          <a:p>
            <a:r>
              <a:rPr lang="en-US" sz="2800" b="0" dirty="0"/>
              <a:t>Patient-specific dosimetry: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B05DD-8C83-E941-AC3E-BB1C013C1FD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63" y="1368048"/>
            <a:ext cx="1796990" cy="3148965"/>
          </a:xfrm>
          <a:prstGeom prst="rect">
            <a:avLst/>
          </a:prstGeom>
        </p:spPr>
      </p:pic>
      <p:sp>
        <p:nvSpPr>
          <p:cNvPr id="8" name="Text Box 21">
            <a:extLst>
              <a:ext uri="{FF2B5EF4-FFF2-40B4-BE49-F238E27FC236}">
                <a16:creationId xmlns:a16="http://schemas.microsoft.com/office/drawing/2014/main" id="{6CB1E9EF-FAB1-8043-87C0-DE87175A58AD}"/>
              </a:ext>
            </a:extLst>
          </p:cNvPr>
          <p:cNvSpPr txBox="1"/>
          <p:nvPr/>
        </p:nvSpPr>
        <p:spPr>
          <a:xfrm>
            <a:off x="2104139" y="4527869"/>
            <a:ext cx="727710" cy="30416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patient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D3B9F1-097E-C644-B372-47BF3FBD644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78" y="1333185"/>
            <a:ext cx="873125" cy="685165"/>
          </a:xfrm>
          <a:prstGeom prst="rect">
            <a:avLst/>
          </a:prstGeom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50B87B32-7369-9747-BAA3-727A3B1A0D7B}"/>
              </a:ext>
            </a:extLst>
          </p:cNvPr>
          <p:cNvSpPr txBox="1"/>
          <p:nvPr/>
        </p:nvSpPr>
        <p:spPr>
          <a:xfrm>
            <a:off x="3001616" y="1869552"/>
            <a:ext cx="1208360" cy="635231"/>
          </a:xfrm>
          <a:prstGeom prst="rect">
            <a:avLst/>
          </a:prstGeom>
          <a:solidFill>
            <a:schemeClr val="lt1"/>
          </a:solid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inject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radio-pharmaceuticals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47D655-C8C7-D842-9088-C04582D8702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81" y="1461076"/>
            <a:ext cx="1176655" cy="2962910"/>
          </a:xfrm>
          <a:prstGeom prst="rect">
            <a:avLst/>
          </a:prstGeom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59342B47-3EC3-394F-BB88-26A164D41278}"/>
              </a:ext>
            </a:extLst>
          </p:cNvPr>
          <p:cNvSpPr txBox="1"/>
          <p:nvPr/>
        </p:nvSpPr>
        <p:spPr>
          <a:xfrm>
            <a:off x="5932613" y="1583907"/>
            <a:ext cx="1286510" cy="51625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Extract activity map/matrix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id="{5297264D-CE22-124B-9002-512FC6A5EA19}"/>
              </a:ext>
            </a:extLst>
          </p:cNvPr>
          <p:cNvSpPr txBox="1"/>
          <p:nvPr/>
        </p:nvSpPr>
        <p:spPr>
          <a:xfrm>
            <a:off x="5577278" y="2818198"/>
            <a:ext cx="1997181" cy="618599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Convolution/Superposition: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cumulated activity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itchFamily="2" charset="2"/>
              </a:rPr>
              <a:t>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dose point kernels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72C2D1-55CA-614E-9204-66CA6B5A4EC2}"/>
              </a:ext>
            </a:extLst>
          </p:cNvPr>
          <p:cNvCxnSpPr/>
          <p:nvPr/>
        </p:nvCxnSpPr>
        <p:spPr>
          <a:xfrm>
            <a:off x="6542160" y="2204357"/>
            <a:ext cx="0" cy="545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AEC5B7-9E7B-834D-A8C7-6DA0C0D95D9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182" y="1382162"/>
            <a:ext cx="1909445" cy="3293110"/>
          </a:xfrm>
          <a:prstGeom prst="rect">
            <a:avLst/>
          </a:prstGeom>
        </p:spPr>
      </p:pic>
      <p:sp>
        <p:nvSpPr>
          <p:cNvPr id="27" name="Text Box 22">
            <a:extLst>
              <a:ext uri="{FF2B5EF4-FFF2-40B4-BE49-F238E27FC236}">
                <a16:creationId xmlns:a16="http://schemas.microsoft.com/office/drawing/2014/main" id="{CA85CEF9-550C-214D-8913-538E0D0E31C8}"/>
              </a:ext>
            </a:extLst>
          </p:cNvPr>
          <p:cNvSpPr txBox="1"/>
          <p:nvPr/>
        </p:nvSpPr>
        <p:spPr>
          <a:xfrm>
            <a:off x="3954408" y="4564719"/>
            <a:ext cx="1773400" cy="37756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PET/CT or SPECT/CT scan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A813640-65FA-3A41-A658-2ECDFF7D424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144" y="3088899"/>
            <a:ext cx="321310" cy="14573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5C5CE13-D0D1-5D40-9C0C-A5317C94A0FA}"/>
              </a:ext>
            </a:extLst>
          </p:cNvPr>
          <p:cNvSpPr txBox="1"/>
          <p:nvPr/>
        </p:nvSpPr>
        <p:spPr>
          <a:xfrm>
            <a:off x="7753182" y="4610912"/>
            <a:ext cx="2334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measurement of absorbed dose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972325-E2A1-6A42-A5B0-9773976BA4C9}"/>
              </a:ext>
            </a:extLst>
          </p:cNvPr>
          <p:cNvCxnSpPr/>
          <p:nvPr/>
        </p:nvCxnSpPr>
        <p:spPr>
          <a:xfrm>
            <a:off x="3236068" y="2818197"/>
            <a:ext cx="8894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953EF2-9E12-A24D-9864-A32A0C8E8C87}"/>
              </a:ext>
            </a:extLst>
          </p:cNvPr>
          <p:cNvCxnSpPr/>
          <p:nvPr/>
        </p:nvCxnSpPr>
        <p:spPr>
          <a:xfrm flipV="1">
            <a:off x="5311435" y="1861227"/>
            <a:ext cx="587470" cy="257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563FA7-3651-5041-9541-A7D93062383F}"/>
              </a:ext>
            </a:extLst>
          </p:cNvPr>
          <p:cNvCxnSpPr>
            <a:cxnSpLocks/>
          </p:cNvCxnSpPr>
          <p:nvPr/>
        </p:nvCxnSpPr>
        <p:spPr>
          <a:xfrm>
            <a:off x="7574459" y="3107051"/>
            <a:ext cx="3732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E6E10E7-3836-8B48-813C-CBB1424DE365}"/>
              </a:ext>
            </a:extLst>
          </p:cNvPr>
          <p:cNvSpPr/>
          <p:nvPr/>
        </p:nvSpPr>
        <p:spPr>
          <a:xfrm>
            <a:off x="1184305" y="4974081"/>
            <a:ext cx="10167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Figure: Schematic representation of the workflow for the patient-specific dosimetry using the Monte Carlo generated dose point kernels and the patient PET/CT scan.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794C418-5B55-314E-B8D4-F435E31E2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555" y="1056075"/>
            <a:ext cx="1691242" cy="10919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B142F4-2E76-DB4F-A130-F89B36842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48B51-64F9-B944-A6D4-1F14E2AABD7E}"/>
              </a:ext>
            </a:extLst>
          </p:cNvPr>
          <p:cNvSpPr txBox="1"/>
          <p:nvPr/>
        </p:nvSpPr>
        <p:spPr>
          <a:xfrm>
            <a:off x="1749702" y="5736497"/>
            <a:ext cx="989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Because of its complex nature it has not been implemented in clinical settings yet!</a:t>
            </a:r>
          </a:p>
        </p:txBody>
      </p:sp>
    </p:spTree>
    <p:extLst>
      <p:ext uri="{BB962C8B-B14F-4D97-AF65-F5344CB8AC3E}">
        <p14:creationId xmlns:p14="http://schemas.microsoft.com/office/powerpoint/2010/main" val="211864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E2662A6A-16F7-F140-8AAD-6FB49424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282" y="1466967"/>
            <a:ext cx="10049473" cy="3814717"/>
          </a:xfrm>
        </p:spPr>
        <p:txBody>
          <a:bodyPr>
            <a:normAutofit/>
          </a:bodyPr>
          <a:lstStyle/>
          <a:p>
            <a:r>
              <a:rPr lang="en-US" dirty="0"/>
              <a:t>approx. solution of transport equations, no exact/non-trivial analytic solutions</a:t>
            </a:r>
          </a:p>
          <a:p>
            <a:r>
              <a:rPr lang="en-US" dirty="0"/>
              <a:t>simulation of stochastic process (e</a:t>
            </a:r>
            <a:r>
              <a:rPr lang="en-US" baseline="30000" dirty="0"/>
              <a:t>- </a:t>
            </a:r>
            <a:r>
              <a:rPr lang="en-US" dirty="0"/>
              <a:t>s and </a:t>
            </a:r>
            <a:r>
              <a:rPr lang="en-US" dirty="0">
                <a:sym typeface="Symbol" pitchFamily="2" charset="2"/>
              </a:rPr>
              <a:t>-s</a:t>
            </a:r>
            <a:r>
              <a:rPr lang="en-US" dirty="0"/>
              <a:t> transport)</a:t>
            </a:r>
          </a:p>
          <a:p>
            <a:r>
              <a:rPr lang="en-US" dirty="0"/>
              <a:t>Geant4, GATE, EGS, FLUKA, PENELOPE, ETRAN, MCNP, SMOOPY etc.</a:t>
            </a:r>
          </a:p>
          <a:p>
            <a:r>
              <a:rPr lang="en-US" dirty="0"/>
              <a:t>GATE: Geant4 Application for Tomographic Emission</a:t>
            </a:r>
          </a:p>
          <a:p>
            <a:r>
              <a:rPr lang="en-US" dirty="0"/>
              <a:t>GATEv8.1and v7.2 were used</a:t>
            </a:r>
          </a:p>
          <a:p>
            <a:r>
              <a:rPr lang="en-US" i="1" dirty="0" err="1"/>
              <a:t>electronStepLimiter</a:t>
            </a:r>
            <a:r>
              <a:rPr lang="en-US" dirty="0"/>
              <a:t>, production threshold cuts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64FDA3-8407-2843-9D64-14C2C50E7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452" y="604850"/>
            <a:ext cx="9776518" cy="447674"/>
          </a:xfrm>
        </p:spPr>
        <p:txBody>
          <a:bodyPr>
            <a:noAutofit/>
          </a:bodyPr>
          <a:lstStyle/>
          <a:p>
            <a:r>
              <a:rPr lang="en-US" sz="2800" dirty="0"/>
              <a:t>Monte Carlo approaches to generate dose point kernels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0CC20-186C-F848-8A35-7C7A6A52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6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ED5B-9634-1F44-ACF9-1CED6CC2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41207"/>
            <a:ext cx="4238566" cy="471928"/>
          </a:xfrm>
        </p:spPr>
        <p:txBody>
          <a:bodyPr>
            <a:noAutofit/>
          </a:bodyPr>
          <a:lstStyle/>
          <a:p>
            <a:r>
              <a:rPr lang="en-US" sz="2800" dirty="0"/>
              <a:t>Simulation mediums</a:t>
            </a:r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2BC96D0C-69E3-724A-8BF2-10DCF5822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486" y="1098699"/>
            <a:ext cx="6666932" cy="267362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Dose point kernels algorithms are based on an idea of homogeneous medium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Human body is composed of different tissues: water, bone, blood, lung, adipose, red marrow …</a:t>
            </a:r>
          </a:p>
          <a:p>
            <a:pPr lvl="1"/>
            <a:r>
              <a:rPr lang="en-US" sz="2200" dirty="0">
                <a:sym typeface="Symbol" pitchFamily="2" charset="2"/>
              </a:rPr>
              <a:t></a:t>
            </a:r>
            <a:r>
              <a:rPr lang="en-US" sz="2200" dirty="0" err="1">
                <a:sym typeface="Symbol" pitchFamily="2" charset="2"/>
              </a:rPr>
              <a:t>gcm</a:t>
            </a:r>
            <a:r>
              <a:rPr lang="en-US" sz="2200" baseline="30000" dirty="0">
                <a:sym typeface="Symbol" pitchFamily="2" charset="2"/>
              </a:rPr>
              <a:t></a:t>
            </a:r>
            <a:r>
              <a:rPr lang="en-US" sz="2200" dirty="0">
                <a:sym typeface="Symbol" pitchFamily="2" charset="2"/>
              </a:rPr>
              <a:t> </a:t>
            </a:r>
            <a:endParaRPr lang="en-US" sz="2200" dirty="0"/>
          </a:p>
          <a:p>
            <a:pPr lvl="1"/>
            <a:r>
              <a:rPr lang="en-US" sz="2200" dirty="0"/>
              <a:t>elemental composition (Z</a:t>
            </a:r>
            <a:r>
              <a:rPr lang="en-US" sz="2200" baseline="-25000" dirty="0"/>
              <a:t>eff </a:t>
            </a:r>
            <a:r>
              <a:rPr lang="en-US" sz="2200" dirty="0"/>
              <a:t>)</a:t>
            </a:r>
            <a:endParaRPr lang="en-US" sz="2200" baseline="-25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00D27-4A9C-2443-B419-823AC627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22" y="562696"/>
            <a:ext cx="2821324" cy="2774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FF32B3-1AD3-C047-AF5A-CBF8A134C8B0}"/>
              </a:ext>
            </a:extLst>
          </p:cNvPr>
          <p:cNvSpPr txBox="1"/>
          <p:nvPr/>
        </p:nvSpPr>
        <p:spPr>
          <a:xfrm>
            <a:off x="1187355" y="5118846"/>
            <a:ext cx="10263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have the DPKs for various tissues to find whether it depends on tissue type.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D69480-008F-3940-A5F3-DB20C001C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402095"/>
              </p:ext>
            </p:extLst>
          </p:nvPr>
        </p:nvGraphicFramePr>
        <p:xfrm>
          <a:off x="2131285" y="3883632"/>
          <a:ext cx="7121533" cy="1049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0831">
                  <a:extLst>
                    <a:ext uri="{9D8B030D-6E8A-4147-A177-3AD203B41FA5}">
                      <a16:colId xmlns:a16="http://schemas.microsoft.com/office/drawing/2014/main" val="3822613427"/>
                    </a:ext>
                  </a:extLst>
                </a:gridCol>
                <a:gridCol w="938273">
                  <a:extLst>
                    <a:ext uri="{9D8B030D-6E8A-4147-A177-3AD203B41FA5}">
                      <a16:colId xmlns:a16="http://schemas.microsoft.com/office/drawing/2014/main" val="660076602"/>
                    </a:ext>
                  </a:extLst>
                </a:gridCol>
                <a:gridCol w="938273">
                  <a:extLst>
                    <a:ext uri="{9D8B030D-6E8A-4147-A177-3AD203B41FA5}">
                      <a16:colId xmlns:a16="http://schemas.microsoft.com/office/drawing/2014/main" val="1189570189"/>
                    </a:ext>
                  </a:extLst>
                </a:gridCol>
                <a:gridCol w="938273">
                  <a:extLst>
                    <a:ext uri="{9D8B030D-6E8A-4147-A177-3AD203B41FA5}">
                      <a16:colId xmlns:a16="http://schemas.microsoft.com/office/drawing/2014/main" val="626035691"/>
                    </a:ext>
                  </a:extLst>
                </a:gridCol>
                <a:gridCol w="963438">
                  <a:extLst>
                    <a:ext uri="{9D8B030D-6E8A-4147-A177-3AD203B41FA5}">
                      <a16:colId xmlns:a16="http://schemas.microsoft.com/office/drawing/2014/main" val="3683554654"/>
                    </a:ext>
                  </a:extLst>
                </a:gridCol>
                <a:gridCol w="1257370">
                  <a:extLst>
                    <a:ext uri="{9D8B030D-6E8A-4147-A177-3AD203B41FA5}">
                      <a16:colId xmlns:a16="http://schemas.microsoft.com/office/drawing/2014/main" val="1537939170"/>
                    </a:ext>
                  </a:extLst>
                </a:gridCol>
                <a:gridCol w="975075">
                  <a:extLst>
                    <a:ext uri="{9D8B030D-6E8A-4147-A177-3AD203B41FA5}">
                      <a16:colId xmlns:a16="http://schemas.microsoft.com/office/drawing/2014/main" val="2111577500"/>
                    </a:ext>
                  </a:extLst>
                </a:gridCol>
              </a:tblGrid>
              <a:tr h="3672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Materials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blood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lung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water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red marrow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adipose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802426"/>
                  </a:ext>
                </a:extLst>
              </a:tr>
              <a:tr h="3285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Z­</a:t>
                      </a:r>
                      <a:r>
                        <a:rPr lang="en-US" sz="1800" u="none" strike="noStrike" baseline="-25000" dirty="0">
                          <a:effectLst/>
                        </a:rPr>
                        <a:t>eff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11.87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7.78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7.74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7.42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7.21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6.47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6757119"/>
                  </a:ext>
                </a:extLst>
              </a:tr>
              <a:tr h="3538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sym typeface="Symbol" pitchFamily="2" charset="2"/>
                        </a:rPr>
                        <a:t></a:t>
                      </a:r>
                      <a:r>
                        <a:rPr lang="en-US" sz="1800" u="none" strike="noStrike" dirty="0" err="1">
                          <a:effectLst/>
                          <a:sym typeface="Symbol" pitchFamily="2" charset="2"/>
                        </a:rPr>
                        <a:t>gcm</a:t>
                      </a:r>
                      <a:r>
                        <a:rPr lang="en-US" sz="1800" u="none" strike="noStrike" baseline="30000" dirty="0">
                          <a:effectLst/>
                          <a:sym typeface="Symbol" pitchFamily="2" charset="2"/>
                        </a:rPr>
                        <a:t></a:t>
                      </a:r>
                      <a:r>
                        <a:rPr lang="en-US" sz="1800" u="none" strike="noStrike" dirty="0">
                          <a:effectLst/>
                          <a:sym typeface="Symbol" pitchFamily="2" charset="2"/>
                        </a:rPr>
                        <a:t>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Symbol" pitchFamily="2" charset="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451243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1217EDD-580C-204A-B7DA-45882302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0E6724-E4E4-7F46-9A27-D617558B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486" y="416987"/>
            <a:ext cx="3138984" cy="432903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Methodologies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D632B-EE2C-DA4C-A5F5-B2BC2D3BC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0186" y="996899"/>
            <a:ext cx="4229803" cy="432904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8800" dirty="0">
                <a:solidFill>
                  <a:srgbClr val="0070C0"/>
                </a:solidFill>
              </a:rPr>
              <a:t>Monoenergetic electron DPKs: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8EB13-D184-FD44-86AA-8FD658567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860252"/>
            <a:ext cx="3937849" cy="353099"/>
          </a:xfrm>
        </p:spPr>
        <p:txBody>
          <a:bodyPr>
            <a:no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Beta spectrum DPKs: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5B8FC-0B9B-4D43-B0B6-9F3DD9D3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52" y="1494537"/>
            <a:ext cx="3442590" cy="77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FB729-9B3D-5A4D-B8C3-9BC583C41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012" y="1172407"/>
            <a:ext cx="3458513" cy="796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27522-FC0F-A843-A7D6-2AD0B0B6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533" y="1829395"/>
            <a:ext cx="3442590" cy="673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01376A-C2F1-1D43-B717-055E6EA7E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935" y="2502645"/>
            <a:ext cx="4321897" cy="3269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74DA7B-A5B9-4545-96CD-52E619ABD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995" y="2502644"/>
            <a:ext cx="4421299" cy="3397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16558-84DB-6246-8779-9DF66DDB28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3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0E6724-E4E4-7F46-9A27-D617558B6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531" y="381038"/>
            <a:ext cx="10556545" cy="432903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Results</a:t>
            </a:r>
            <a:r>
              <a:rPr lang="en-US" sz="3100" b="0" dirty="0"/>
              <a:t>: (</a:t>
            </a:r>
            <a:r>
              <a:rPr lang="en-US" sz="3100" b="0" dirty="0" err="1"/>
              <a:t>i</a:t>
            </a:r>
            <a:r>
              <a:rPr lang="en-US" sz="3100" b="0" dirty="0"/>
              <a:t>) Monoenergetic electrons dose point kernels: 500 KeV</a:t>
            </a:r>
            <a:endParaRPr lang="en-US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63408-3F50-7B4D-A090-7F6FA19D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F9B1D-3710-D849-AA0A-965CA2A48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44" y="793769"/>
            <a:ext cx="3780500" cy="2635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E5374C-01CF-354E-9734-047D0FEA8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805" y="881152"/>
            <a:ext cx="3676615" cy="2480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28B7B6-2F51-EF4E-9C6B-F684BCACC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829" y="3429000"/>
            <a:ext cx="3676615" cy="27003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AEB526-87D3-034C-83B7-9146A45E5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1804" y="3429000"/>
            <a:ext cx="3780500" cy="270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2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5B08-C6CA-C243-BE2A-6D8B8D130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304" y="306697"/>
            <a:ext cx="9724030" cy="410285"/>
          </a:xfrm>
        </p:spPr>
        <p:txBody>
          <a:bodyPr>
            <a:noAutofit/>
          </a:bodyPr>
          <a:lstStyle/>
          <a:p>
            <a:r>
              <a:rPr lang="en-US" sz="2800" b="0" dirty="0"/>
              <a:t>Comparison of monoenergetic electrons dose point kernels: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99074-7445-2441-B704-3A73DFE6B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25" y="950225"/>
            <a:ext cx="3622627" cy="2288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ECFF5-04B1-F349-8FC0-B58D94E3E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2591"/>
            <a:ext cx="3499637" cy="2418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77ED9-A605-6643-BF0C-B35B3977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925" y="3420091"/>
            <a:ext cx="3622627" cy="2487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C01C9A-B6A6-384F-B0C5-F597A5422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731" y="3429000"/>
            <a:ext cx="3622627" cy="247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2BF14-EC80-A048-8A92-DFBD34D2D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0972"/>
            <a:ext cx="2906973" cy="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05976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Iowa">
  <a:themeElements>
    <a:clrScheme name="University of Iowa Master">
      <a:dk1>
        <a:srgbClr val="000000"/>
      </a:dk1>
      <a:lt1>
        <a:srgbClr val="FFFFFF"/>
      </a:lt1>
      <a:dk2>
        <a:srgbClr val="9E9F9E"/>
      </a:dk2>
      <a:lt2>
        <a:srgbClr val="FFFFFF"/>
      </a:lt2>
      <a:accent1>
        <a:srgbClr val="FFCD00"/>
      </a:accent1>
      <a:accent2>
        <a:srgbClr val="000000"/>
      </a:accent2>
      <a:accent3>
        <a:srgbClr val="A5A5A5"/>
      </a:accent3>
      <a:accent4>
        <a:srgbClr val="CACBCA"/>
      </a:accent4>
      <a:accent5>
        <a:srgbClr val="767776"/>
      </a:accent5>
      <a:accent6>
        <a:srgbClr val="378093"/>
      </a:accent6>
      <a:hlink>
        <a:srgbClr val="378093"/>
      </a:hlink>
      <a:folHlink>
        <a:srgbClr val="9E9F9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 of Iowa" id="{2444E05A-AFA2-A54F-8D2E-946502DE16C9}" vid="{C3EFCC9B-5335-724E-9CF2-A67B4B4327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Iowa</Template>
  <TotalTime>1768</TotalTime>
  <Words>685</Words>
  <Application>Microsoft Office PowerPoint</Application>
  <PresentationFormat>Widescreen</PresentationFormat>
  <Paragraphs>115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Symbol</vt:lpstr>
      <vt:lpstr>Wingdings</vt:lpstr>
      <vt:lpstr>University of Iowa</vt:lpstr>
      <vt:lpstr>Measurements of dose point kernels using GATE Monte Carlo toolkit for personalized convolution dosimetry</vt:lpstr>
      <vt:lpstr>Outline </vt:lpstr>
      <vt:lpstr>Introduction</vt:lpstr>
      <vt:lpstr>Patient-specific dosimetry:</vt:lpstr>
      <vt:lpstr>Monte Carlo approaches to generate dose point kernels</vt:lpstr>
      <vt:lpstr>Simulation mediums</vt:lpstr>
      <vt:lpstr>Methodologies</vt:lpstr>
      <vt:lpstr>Results: (i) Monoenergetic electrons dose point kernels: 500 KeV</vt:lpstr>
      <vt:lpstr>Comparison of monoenergetic electrons dose point kernels:</vt:lpstr>
      <vt:lpstr>Results: (ii) beta radionuclides dose point kernels</vt:lpstr>
      <vt:lpstr> Impact of tissue type on dose point kernels?</vt:lpstr>
      <vt:lpstr>Conclusion</vt:lpstr>
      <vt:lpstr>Experimental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Corliss, Jessica A</dc:creator>
  <cp:lastModifiedBy>ashok tiwari</cp:lastModifiedBy>
  <cp:revision>282</cp:revision>
  <dcterms:created xsi:type="dcterms:W3CDTF">2018-08-31T15:11:34Z</dcterms:created>
  <dcterms:modified xsi:type="dcterms:W3CDTF">2021-05-03T04:57:20Z</dcterms:modified>
</cp:coreProperties>
</file>